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</p:sldIdLst>
  <p:sldSz cx="9753600" cy="7315200"/>
  <p:notesSz cx="6858000" cy="9144000"/>
  <p:embeddedFontLst>
    <p:embeddedFont>
      <p:font typeface="Cooper Hewitt Bold" charset="1" panose="00000000000000000000"/>
      <p:regular r:id="rId10"/>
    </p:embeddedFont>
    <p:embeddedFont>
      <p:font typeface="Garet Ultra-Bold" charset="1" panose="00000000000000000000"/>
      <p:regular r:id="rId11"/>
    </p:embeddedFont>
    <p:embeddedFont>
      <p:font typeface="DM Sans Bold" charset="1" panose="00000000000000000000"/>
      <p:regular r:id="rId12"/>
    </p:embeddedFont>
    <p:embeddedFont>
      <p:font typeface="Garet Bold" charset="1" panose="00000000000000000000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png" Type="http://schemas.openxmlformats.org/officeDocument/2006/relationships/image"/><Relationship Id="rId12" Target="../media/image11.png" Type="http://schemas.openxmlformats.org/officeDocument/2006/relationships/image"/><Relationship Id="rId13" Target="../media/image12.png" Type="http://schemas.openxmlformats.org/officeDocument/2006/relationships/image"/><Relationship Id="rId14" Target="../media/image13.png" Type="http://schemas.openxmlformats.org/officeDocument/2006/relationships/image"/><Relationship Id="rId15" Target="../media/image14.png" Type="http://schemas.openxmlformats.org/officeDocument/2006/relationships/image"/><Relationship Id="rId16" Target="../media/image15.svg" Type="http://schemas.openxmlformats.org/officeDocument/2006/relationships/image"/><Relationship Id="rId17" Target="../media/image16.png" Type="http://schemas.openxmlformats.org/officeDocument/2006/relationships/image"/><Relationship Id="rId18" Target="../media/image17.svg" Type="http://schemas.openxmlformats.org/officeDocument/2006/relationships/image"/><Relationship Id="rId19" Target="../media/image18.png" Type="http://schemas.openxmlformats.org/officeDocument/2006/relationships/image"/><Relationship Id="rId2" Target="../media/image1.jpeg" Type="http://schemas.openxmlformats.org/officeDocument/2006/relationships/image"/><Relationship Id="rId20" Target="../media/image19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8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png" Type="http://schemas.openxmlformats.org/officeDocument/2006/relationships/image"/><Relationship Id="rId12" Target="../media/image11.png" Type="http://schemas.openxmlformats.org/officeDocument/2006/relationships/image"/><Relationship Id="rId13" Target="../media/image12.png" Type="http://schemas.openxmlformats.org/officeDocument/2006/relationships/image"/><Relationship Id="rId14" Target="../media/image13.png" Type="http://schemas.openxmlformats.org/officeDocument/2006/relationships/image"/><Relationship Id="rId15" Target="../media/image14.png" Type="http://schemas.openxmlformats.org/officeDocument/2006/relationships/image"/><Relationship Id="rId16" Target="../media/image15.svg" Type="http://schemas.openxmlformats.org/officeDocument/2006/relationships/image"/><Relationship Id="rId17" Target="../media/image16.png" Type="http://schemas.openxmlformats.org/officeDocument/2006/relationships/image"/><Relationship Id="rId18" Target="../media/image17.svg" Type="http://schemas.openxmlformats.org/officeDocument/2006/relationships/image"/><Relationship Id="rId19" Target="../media/image21.png" Type="http://schemas.openxmlformats.org/officeDocument/2006/relationships/image"/><Relationship Id="rId2" Target="../media/image20.jpeg" Type="http://schemas.openxmlformats.org/officeDocument/2006/relationships/image"/><Relationship Id="rId20" Target="../media/image22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8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0.png" Type="http://schemas.openxmlformats.org/officeDocument/2006/relationships/image"/><Relationship Id="rId11" Target="../media/image11.png" Type="http://schemas.openxmlformats.org/officeDocument/2006/relationships/image"/><Relationship Id="rId12" Target="../media/image12.png" Type="http://schemas.openxmlformats.org/officeDocument/2006/relationships/image"/><Relationship Id="rId13" Target="../media/image13.png" Type="http://schemas.openxmlformats.org/officeDocument/2006/relationships/image"/><Relationship Id="rId14" Target="../media/image14.png" Type="http://schemas.openxmlformats.org/officeDocument/2006/relationships/image"/><Relationship Id="rId15" Target="../media/image15.svg" Type="http://schemas.openxmlformats.org/officeDocument/2006/relationships/image"/><Relationship Id="rId16" Target="../media/image16.png" Type="http://schemas.openxmlformats.org/officeDocument/2006/relationships/image"/><Relationship Id="rId17" Target="../media/image17.svg" Type="http://schemas.openxmlformats.org/officeDocument/2006/relationships/image"/><Relationship Id="rId18" Target="../media/image23.jpeg" Type="http://schemas.openxmlformats.org/officeDocument/2006/relationships/image"/><Relationship Id="rId19" Target="../media/image24.png" Type="http://schemas.openxmlformats.org/officeDocument/2006/relationships/image"/><Relationship Id="rId2" Target="../media/image2.png" Type="http://schemas.openxmlformats.org/officeDocument/2006/relationships/image"/><Relationship Id="rId20" Target="../media/image22.png" Type="http://schemas.openxmlformats.org/officeDocument/2006/relationships/image"/><Relationship Id="rId3" Target="../media/image3.svg" Type="http://schemas.openxmlformats.org/officeDocument/2006/relationships/image"/><Relationship Id="rId4" Target="../media/image4.png" Type="http://schemas.openxmlformats.org/officeDocument/2006/relationships/image"/><Relationship Id="rId5" Target="../media/image5.svg" Type="http://schemas.openxmlformats.org/officeDocument/2006/relationships/image"/><Relationship Id="rId6" Target="../media/image6.png" Type="http://schemas.openxmlformats.org/officeDocument/2006/relationships/image"/><Relationship Id="rId7" Target="../media/image7.png" Type="http://schemas.openxmlformats.org/officeDocument/2006/relationships/image"/><Relationship Id="rId8" Target="../media/image8.png" Type="http://schemas.openxmlformats.org/officeDocument/2006/relationships/image"/><Relationship Id="rId9" Target="../media/image9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6.png" Type="http://schemas.openxmlformats.org/officeDocument/2006/relationships/image"/><Relationship Id="rId11" Target="../media/image7.png" Type="http://schemas.openxmlformats.org/officeDocument/2006/relationships/image"/><Relationship Id="rId12" Target="../media/image8.png" Type="http://schemas.openxmlformats.org/officeDocument/2006/relationships/image"/><Relationship Id="rId13" Target="../media/image9.png" Type="http://schemas.openxmlformats.org/officeDocument/2006/relationships/image"/><Relationship Id="rId14" Target="../media/image10.png" Type="http://schemas.openxmlformats.org/officeDocument/2006/relationships/image"/><Relationship Id="rId15" Target="../media/image11.png" Type="http://schemas.openxmlformats.org/officeDocument/2006/relationships/image"/><Relationship Id="rId16" Target="../media/image12.png" Type="http://schemas.openxmlformats.org/officeDocument/2006/relationships/image"/><Relationship Id="rId17" Target="../media/image13.png" Type="http://schemas.openxmlformats.org/officeDocument/2006/relationships/image"/><Relationship Id="rId18" Target="../media/image14.png" Type="http://schemas.openxmlformats.org/officeDocument/2006/relationships/image"/><Relationship Id="rId19" Target="../media/image15.svg" Type="http://schemas.openxmlformats.org/officeDocument/2006/relationships/image"/><Relationship Id="rId2" Target="../media/image25.jpeg" Type="http://schemas.openxmlformats.org/officeDocument/2006/relationships/image"/><Relationship Id="rId20" Target="../media/image16.png" Type="http://schemas.openxmlformats.org/officeDocument/2006/relationships/image"/><Relationship Id="rId21" Target="../media/image17.svg" Type="http://schemas.openxmlformats.org/officeDocument/2006/relationships/image"/><Relationship Id="rId22" Target="../media/image22.png" Type="http://schemas.openxmlformats.org/officeDocument/2006/relationships/image"/><Relationship Id="rId3" Target="../media/image26.png" Type="http://schemas.openxmlformats.org/officeDocument/2006/relationships/image"/><Relationship Id="rId4" Target="../media/image27.svg" Type="http://schemas.openxmlformats.org/officeDocument/2006/relationships/image"/><Relationship Id="rId5" Target="../media/image28.png" Type="http://schemas.openxmlformats.org/officeDocument/2006/relationships/image"/><Relationship Id="rId6" Target="../media/image2.png" Type="http://schemas.openxmlformats.org/officeDocument/2006/relationships/image"/><Relationship Id="rId7" Target="../media/image3.svg" Type="http://schemas.openxmlformats.org/officeDocument/2006/relationships/image"/><Relationship Id="rId8" Target="../media/image4.png" Type="http://schemas.openxmlformats.org/officeDocument/2006/relationships/image"/><Relationship Id="rId9" Target="../media/image5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8B6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34916" y="1409416"/>
            <a:ext cx="9083769" cy="4312679"/>
          </a:xfrm>
          <a:custGeom>
            <a:avLst/>
            <a:gdLst/>
            <a:ahLst/>
            <a:cxnLst/>
            <a:rect r="r" b="b" t="t" l="l"/>
            <a:pathLst>
              <a:path h="4312679" w="9083769">
                <a:moveTo>
                  <a:pt x="0" y="0"/>
                </a:moveTo>
                <a:lnTo>
                  <a:pt x="9083768" y="0"/>
                </a:lnTo>
                <a:lnTo>
                  <a:pt x="9083768" y="4312679"/>
                </a:lnTo>
                <a:lnTo>
                  <a:pt x="0" y="431267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27929" r="0" b="-30042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79037" y="4681980"/>
            <a:ext cx="2752169" cy="2633220"/>
            <a:chOff x="0" y="0"/>
            <a:chExt cx="3669559" cy="3510959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343220" y="117912"/>
              <a:ext cx="2954230" cy="2271064"/>
            </a:xfrm>
            <a:custGeom>
              <a:avLst/>
              <a:gdLst/>
              <a:ahLst/>
              <a:cxnLst/>
              <a:rect r="r" b="b" t="t" l="l"/>
              <a:pathLst>
                <a:path h="2271064" w="2954230">
                  <a:moveTo>
                    <a:pt x="0" y="0"/>
                  </a:moveTo>
                  <a:lnTo>
                    <a:pt x="2954229" y="0"/>
                  </a:lnTo>
                  <a:lnTo>
                    <a:pt x="2954229" y="2271064"/>
                  </a:lnTo>
                  <a:lnTo>
                    <a:pt x="0" y="22710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292647" y="0"/>
              <a:ext cx="3084265" cy="2889943"/>
            </a:xfrm>
            <a:custGeom>
              <a:avLst/>
              <a:gdLst/>
              <a:ahLst/>
              <a:cxnLst/>
              <a:rect r="r" b="b" t="t" l="l"/>
              <a:pathLst>
                <a:path h="2889943" w="3084265">
                  <a:moveTo>
                    <a:pt x="0" y="0"/>
                  </a:moveTo>
                  <a:lnTo>
                    <a:pt x="3084265" y="0"/>
                  </a:lnTo>
                  <a:lnTo>
                    <a:pt x="3084265" y="2889943"/>
                  </a:lnTo>
                  <a:lnTo>
                    <a:pt x="0" y="28899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0" t="0" r="0" b="-46448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1110102" y="503170"/>
              <a:ext cx="1412139" cy="1854431"/>
            </a:xfrm>
            <a:custGeom>
              <a:avLst/>
              <a:gdLst/>
              <a:ahLst/>
              <a:cxnLst/>
              <a:rect r="r" b="b" t="t" l="l"/>
              <a:pathLst>
                <a:path h="1854431" w="1412139">
                  <a:moveTo>
                    <a:pt x="0" y="0"/>
                  </a:moveTo>
                  <a:lnTo>
                    <a:pt x="1412138" y="0"/>
                  </a:lnTo>
                  <a:lnTo>
                    <a:pt x="1412138" y="1854431"/>
                  </a:lnTo>
                  <a:lnTo>
                    <a:pt x="0" y="18544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-6934" r="0" b="-6934"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name="Freeform 7" id="7"/>
            <p:cNvSpPr/>
            <p:nvPr/>
          </p:nvSpPr>
          <p:spPr>
            <a:xfrm flipH="true" flipV="false" rot="300605">
              <a:off x="1068663" y="1643190"/>
              <a:ext cx="1299541" cy="1236708"/>
            </a:xfrm>
            <a:custGeom>
              <a:avLst/>
              <a:gdLst/>
              <a:ahLst/>
              <a:cxnLst/>
              <a:rect r="r" b="b" t="t" l="l"/>
              <a:pathLst>
                <a:path h="1236708" w="1299541">
                  <a:moveTo>
                    <a:pt x="1299541" y="0"/>
                  </a:moveTo>
                  <a:lnTo>
                    <a:pt x="0" y="0"/>
                  </a:lnTo>
                  <a:lnTo>
                    <a:pt x="0" y="1236708"/>
                  </a:lnTo>
                  <a:lnTo>
                    <a:pt x="1299541" y="1236708"/>
                  </a:lnTo>
                  <a:lnTo>
                    <a:pt x="1299541" y="0"/>
                  </a:lnTo>
                  <a:close/>
                </a:path>
              </a:pathLst>
            </a:custGeom>
            <a:blipFill>
              <a:blip r:embed="rId8"/>
              <a:stretch>
                <a:fillRect l="-114208" t="-12247" r="0" b="-112844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0" y="2357601"/>
              <a:ext cx="3669559" cy="1153358"/>
            </a:xfrm>
            <a:custGeom>
              <a:avLst/>
              <a:gdLst/>
              <a:ahLst/>
              <a:cxnLst/>
              <a:rect r="r" b="b" t="t" l="l"/>
              <a:pathLst>
                <a:path h="1153358" w="3669559">
                  <a:moveTo>
                    <a:pt x="0" y="0"/>
                  </a:moveTo>
                  <a:lnTo>
                    <a:pt x="3669559" y="0"/>
                  </a:lnTo>
                  <a:lnTo>
                    <a:pt x="3669559" y="1153358"/>
                  </a:lnTo>
                  <a:lnTo>
                    <a:pt x="0" y="11533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0" t="-213773" r="0" b="-4389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true" flipV="false" rot="0">
              <a:off x="70364" y="664754"/>
              <a:ext cx="1299541" cy="2043996"/>
            </a:xfrm>
            <a:custGeom>
              <a:avLst/>
              <a:gdLst/>
              <a:ahLst/>
              <a:cxnLst/>
              <a:rect r="r" b="b" t="t" l="l"/>
              <a:pathLst>
                <a:path h="2043996" w="1299541">
                  <a:moveTo>
                    <a:pt x="1299541" y="0"/>
                  </a:moveTo>
                  <a:lnTo>
                    <a:pt x="0" y="0"/>
                  </a:lnTo>
                  <a:lnTo>
                    <a:pt x="0" y="2043996"/>
                  </a:lnTo>
                  <a:lnTo>
                    <a:pt x="1299541" y="2043996"/>
                  </a:lnTo>
                  <a:lnTo>
                    <a:pt x="1299541" y="0"/>
                  </a:lnTo>
                  <a:close/>
                </a:path>
              </a:pathLst>
            </a:custGeom>
            <a:blipFill>
              <a:blip r:embed="rId10"/>
              <a:stretch>
                <a:fillRect l="-114208" t="-7410" r="0" b="-28780"/>
              </a:stretch>
            </a:blipFill>
          </p:spPr>
        </p:sp>
        <p:sp>
          <p:nvSpPr>
            <p:cNvPr name="TextBox 10" id="10"/>
            <p:cNvSpPr txBox="true"/>
            <p:nvPr/>
          </p:nvSpPr>
          <p:spPr>
            <a:xfrm rot="0">
              <a:off x="191277" y="2306054"/>
              <a:ext cx="3287004" cy="41913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300"/>
                </a:lnSpc>
              </a:pPr>
              <a:r>
                <a:rPr lang="en-US" b="true" sz="1704" spc="204">
                  <a:solidFill>
                    <a:srgbClr val="FFFFFF"/>
                  </a:solidFill>
                  <a:latin typeface="Cooper Hewitt Bold"/>
                  <a:ea typeface="Cooper Hewitt Bold"/>
                  <a:cs typeface="Cooper Hewitt Bold"/>
                  <a:sym typeface="Cooper Hewitt Bold"/>
                </a:rPr>
                <a:t>UNITED</a:t>
              </a:r>
            </a:p>
          </p:txBody>
        </p:sp>
        <p:sp>
          <p:nvSpPr>
            <p:cNvPr name="Freeform 11" id="11"/>
            <p:cNvSpPr/>
            <p:nvPr/>
          </p:nvSpPr>
          <p:spPr>
            <a:xfrm flipH="false" flipV="false" rot="300605">
              <a:off x="2310281" y="656598"/>
              <a:ext cx="1299541" cy="1236708"/>
            </a:xfrm>
            <a:custGeom>
              <a:avLst/>
              <a:gdLst/>
              <a:ahLst/>
              <a:cxnLst/>
              <a:rect r="r" b="b" t="t" l="l"/>
              <a:pathLst>
                <a:path h="1236708" w="1299541">
                  <a:moveTo>
                    <a:pt x="0" y="0"/>
                  </a:moveTo>
                  <a:lnTo>
                    <a:pt x="1299541" y="0"/>
                  </a:lnTo>
                  <a:lnTo>
                    <a:pt x="1299541" y="1236708"/>
                  </a:lnTo>
                  <a:lnTo>
                    <a:pt x="0" y="12367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-114208" t="-12247" r="0" b="-112844"/>
              </a:stretch>
            </a:blipFill>
          </p:spPr>
        </p:sp>
        <p:sp>
          <p:nvSpPr>
            <p:cNvPr name="Freeform 12" id="12"/>
            <p:cNvSpPr/>
            <p:nvPr/>
          </p:nvSpPr>
          <p:spPr>
            <a:xfrm flipH="true" flipV="false" rot="0">
              <a:off x="2161589" y="906063"/>
              <a:ext cx="1155480" cy="1865226"/>
            </a:xfrm>
            <a:custGeom>
              <a:avLst/>
              <a:gdLst/>
              <a:ahLst/>
              <a:cxnLst/>
              <a:rect r="r" b="b" t="t" l="l"/>
              <a:pathLst>
                <a:path h="1865226" w="1155480">
                  <a:moveTo>
                    <a:pt x="1155480" y="0"/>
                  </a:moveTo>
                  <a:lnTo>
                    <a:pt x="0" y="0"/>
                  </a:lnTo>
                  <a:lnTo>
                    <a:pt x="0" y="1865226"/>
                  </a:lnTo>
                  <a:lnTo>
                    <a:pt x="1155480" y="1865226"/>
                  </a:lnTo>
                  <a:lnTo>
                    <a:pt x="1155480" y="0"/>
                  </a:lnTo>
                  <a:close/>
                </a:path>
              </a:pathLst>
            </a:custGeom>
            <a:blipFill>
              <a:blip r:embed="rId11"/>
              <a:stretch>
                <a:fillRect l="-12824" t="-10535" r="-128842" b="-39173"/>
              </a:stretch>
            </a:blipFill>
          </p:spPr>
        </p:sp>
        <p:sp>
          <p:nvSpPr>
            <p:cNvPr name="TextBox 13" id="13"/>
            <p:cNvSpPr txBox="true"/>
            <p:nvPr/>
          </p:nvSpPr>
          <p:spPr>
            <a:xfrm rot="0">
              <a:off x="208121" y="3050876"/>
              <a:ext cx="3287004" cy="20386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165"/>
                </a:lnSpc>
              </a:pPr>
              <a:r>
                <a:rPr lang="en-US" b="true" sz="863" spc="103">
                  <a:solidFill>
                    <a:srgbClr val="FFFFFF"/>
                  </a:solidFill>
                  <a:latin typeface="Cooper Hewitt Bold"/>
                  <a:ea typeface="Cooper Hewitt Bold"/>
                  <a:cs typeface="Cooper Hewitt Bold"/>
                  <a:sym typeface="Cooper Hewitt Bold"/>
                </a:rPr>
                <a:t>FNQ LUTHERAN MINISTRIES</a:t>
              </a:r>
            </a:p>
          </p:txBody>
        </p:sp>
        <p:sp>
          <p:nvSpPr>
            <p:cNvPr name="Freeform 14" id="14"/>
            <p:cNvSpPr/>
            <p:nvPr/>
          </p:nvSpPr>
          <p:spPr>
            <a:xfrm flipH="false" flipV="false" rot="781294">
              <a:off x="2526949" y="1843070"/>
              <a:ext cx="227676" cy="209238"/>
            </a:xfrm>
            <a:custGeom>
              <a:avLst/>
              <a:gdLst/>
              <a:ahLst/>
              <a:cxnLst/>
              <a:rect r="r" b="b" t="t" l="l"/>
              <a:pathLst>
                <a:path h="209238" w="227676">
                  <a:moveTo>
                    <a:pt x="0" y="0"/>
                  </a:moveTo>
                  <a:lnTo>
                    <a:pt x="227676" y="0"/>
                  </a:lnTo>
                  <a:lnTo>
                    <a:pt x="227676" y="209238"/>
                  </a:lnTo>
                  <a:lnTo>
                    <a:pt x="0" y="2092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 l="-512059" t="-458633" r="-279690" b="-411698"/>
              </a:stretch>
            </a:blip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2567443" y="2303744"/>
              <a:ext cx="448009" cy="398051"/>
            </a:xfrm>
            <a:custGeom>
              <a:avLst/>
              <a:gdLst/>
              <a:ahLst/>
              <a:cxnLst/>
              <a:rect r="r" b="b" t="t" l="l"/>
              <a:pathLst>
                <a:path h="398051" w="448009">
                  <a:moveTo>
                    <a:pt x="0" y="0"/>
                  </a:moveTo>
                  <a:lnTo>
                    <a:pt x="448009" y="0"/>
                  </a:lnTo>
                  <a:lnTo>
                    <a:pt x="448009" y="398051"/>
                  </a:lnTo>
                  <a:lnTo>
                    <a:pt x="0" y="3980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 l="-127321" t="-76227" r="-128400" b="-224139"/>
              </a:stretch>
            </a:blipFill>
          </p:spPr>
        </p:sp>
        <p:sp>
          <p:nvSpPr>
            <p:cNvPr name="Freeform 16" id="16"/>
            <p:cNvSpPr/>
            <p:nvPr/>
          </p:nvSpPr>
          <p:spPr>
            <a:xfrm flipH="false" flipV="false" rot="-2453103">
              <a:off x="2243444" y="1700080"/>
              <a:ext cx="352558" cy="326983"/>
            </a:xfrm>
            <a:custGeom>
              <a:avLst/>
              <a:gdLst/>
              <a:ahLst/>
              <a:cxnLst/>
              <a:rect r="r" b="b" t="t" l="l"/>
              <a:pathLst>
                <a:path h="326983" w="352558">
                  <a:moveTo>
                    <a:pt x="0" y="0"/>
                  </a:moveTo>
                  <a:lnTo>
                    <a:pt x="352558" y="0"/>
                  </a:lnTo>
                  <a:lnTo>
                    <a:pt x="352558" y="326983"/>
                  </a:lnTo>
                  <a:lnTo>
                    <a:pt x="0" y="3269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 l="-207747" t="-247136" r="-204638" b="-205324"/>
              </a:stretch>
            </a:blipFill>
          </p:spPr>
        </p:sp>
        <p:sp>
          <p:nvSpPr>
            <p:cNvPr name="Freeform 17" id="17"/>
            <p:cNvSpPr/>
            <p:nvPr/>
          </p:nvSpPr>
          <p:spPr>
            <a:xfrm flipH="false" flipV="false" rot="2369458">
              <a:off x="2372463" y="2135052"/>
              <a:ext cx="299554" cy="275295"/>
            </a:xfrm>
            <a:custGeom>
              <a:avLst/>
              <a:gdLst/>
              <a:ahLst/>
              <a:cxnLst/>
              <a:rect r="r" b="b" t="t" l="l"/>
              <a:pathLst>
                <a:path h="275295" w="299554">
                  <a:moveTo>
                    <a:pt x="0" y="0"/>
                  </a:moveTo>
                  <a:lnTo>
                    <a:pt x="299555" y="0"/>
                  </a:lnTo>
                  <a:lnTo>
                    <a:pt x="299555" y="275295"/>
                  </a:lnTo>
                  <a:lnTo>
                    <a:pt x="0" y="2752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 l="-512059" t="-458633" r="-279690" b="-411698"/>
              </a:stretch>
            </a:blipFill>
          </p:spPr>
        </p:sp>
        <p:sp>
          <p:nvSpPr>
            <p:cNvPr name="Freeform 18" id="18"/>
            <p:cNvSpPr/>
            <p:nvPr/>
          </p:nvSpPr>
          <p:spPr>
            <a:xfrm flipH="false" flipV="false" rot="0">
              <a:off x="1588323" y="766059"/>
              <a:ext cx="455695" cy="520795"/>
            </a:xfrm>
            <a:custGeom>
              <a:avLst/>
              <a:gdLst/>
              <a:ahLst/>
              <a:cxnLst/>
              <a:rect r="r" b="b" t="t" l="l"/>
              <a:pathLst>
                <a:path h="520795" w="455695">
                  <a:moveTo>
                    <a:pt x="0" y="0"/>
                  </a:moveTo>
                  <a:lnTo>
                    <a:pt x="455696" y="0"/>
                  </a:lnTo>
                  <a:lnTo>
                    <a:pt x="455696" y="520795"/>
                  </a:lnTo>
                  <a:lnTo>
                    <a:pt x="0" y="5207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 l="0" t="0" r="0" b="0"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name="Freeform 19" id="19"/>
            <p:cNvSpPr/>
            <p:nvPr/>
          </p:nvSpPr>
          <p:spPr>
            <a:xfrm flipH="false" flipV="false" rot="0">
              <a:off x="1631963" y="969378"/>
              <a:ext cx="15991" cy="15991"/>
            </a:xfrm>
            <a:custGeom>
              <a:avLst/>
              <a:gdLst/>
              <a:ahLst/>
              <a:cxnLst/>
              <a:rect r="r" b="b" t="t" l="l"/>
              <a:pathLst>
                <a:path h="15991" w="15991">
                  <a:moveTo>
                    <a:pt x="0" y="0"/>
                  </a:moveTo>
                  <a:lnTo>
                    <a:pt x="15991" y="0"/>
                  </a:lnTo>
                  <a:lnTo>
                    <a:pt x="15991" y="15991"/>
                  </a:lnTo>
                  <a:lnTo>
                    <a:pt x="0" y="159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 l="0" t="0" r="0" b="0"/>
              </a:stretch>
            </a:blipFill>
          </p:spPr>
        </p:sp>
      </p:grpSp>
      <p:pic>
        <p:nvPicPr>
          <p:cNvPr name="Picture 20" id="20"/>
          <p:cNvPicPr>
            <a:picLocks noChangeAspect="true"/>
          </p:cNvPicPr>
          <p:nvPr/>
        </p:nvPicPr>
        <p:blipFill>
          <a:blip r:embed="rId19"/>
          <a:stretch>
            <a:fillRect/>
          </a:stretch>
        </p:blipFill>
        <p:spPr>
          <a:xfrm rot="0">
            <a:off x="7764010" y="5490105"/>
            <a:ext cx="1805100" cy="1805100"/>
          </a:xfrm>
          <a:prstGeom prst="rect">
            <a:avLst/>
          </a:prstGeom>
        </p:spPr>
      </p:pic>
      <p:sp>
        <p:nvSpPr>
          <p:cNvPr name="Freeform 21" id="21"/>
          <p:cNvSpPr/>
          <p:nvPr/>
        </p:nvSpPr>
        <p:spPr>
          <a:xfrm flipH="false" flipV="false" rot="-7797381">
            <a:off x="7385127" y="6534037"/>
            <a:ext cx="424991" cy="587207"/>
          </a:xfrm>
          <a:custGeom>
            <a:avLst/>
            <a:gdLst/>
            <a:ahLst/>
            <a:cxnLst/>
            <a:rect r="r" b="b" t="t" l="l"/>
            <a:pathLst>
              <a:path h="587207" w="424991">
                <a:moveTo>
                  <a:pt x="0" y="0"/>
                </a:moveTo>
                <a:lnTo>
                  <a:pt x="424991" y="0"/>
                </a:lnTo>
                <a:lnTo>
                  <a:pt x="424991" y="587207"/>
                </a:lnTo>
                <a:lnTo>
                  <a:pt x="0" y="587207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 l="0" t="0" r="0" b="0"/>
            </a:stretch>
          </a:blipFill>
        </p:spPr>
      </p:sp>
      <p:sp>
        <p:nvSpPr>
          <p:cNvPr name="TextBox 22" id="22"/>
          <p:cNvSpPr txBox="true"/>
          <p:nvPr/>
        </p:nvSpPr>
        <p:spPr>
          <a:xfrm rot="0">
            <a:off x="325391" y="540639"/>
            <a:ext cx="8004261" cy="18709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269"/>
              </a:lnSpc>
            </a:pPr>
            <a:r>
              <a:rPr lang="en-US" sz="7126" spc="-320" b="true">
                <a:solidFill>
                  <a:srgbClr val="FFFFFF"/>
                </a:solidFill>
                <a:latin typeface="Garet Ultra-Bold"/>
                <a:ea typeface="Garet Ultra-Bold"/>
                <a:cs typeface="Garet Ultra-Bold"/>
                <a:sym typeface="Garet Ultra-Bold"/>
              </a:rPr>
              <a:t>Join the $60 for $60k challenge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2931206" y="5978679"/>
            <a:ext cx="4846553" cy="10712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799"/>
              </a:lnSpc>
            </a:pPr>
            <a:r>
              <a:rPr lang="en-US" b="true" sz="2799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W</a:t>
            </a:r>
            <a:r>
              <a:rPr lang="en-US" b="true" sz="2799" u="none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e’re raising $60,000 by June 2026 for FNQ Lutheran Ministries. Donate today!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226214">
                <a:alpha val="100000"/>
              </a:srgbClr>
            </a:gs>
            <a:gs pos="100000">
              <a:srgbClr val="43CC25">
                <a:alpha val="100000"/>
              </a:srgbClr>
            </a:gs>
          </a:gsLst>
          <a:path path="circle">
            <a:fillToRect l="0" r="100000" t="0" b="100000"/>
          </a:path>
          <a:tileRect r="0" l="-100000" b="0" t="-1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49631" y="1286514"/>
            <a:ext cx="9254339" cy="4381117"/>
            <a:chOff x="0" y="0"/>
            <a:chExt cx="12339119" cy="5841489"/>
          </a:xfrm>
        </p:grpSpPr>
        <p:pic>
          <p:nvPicPr>
            <p:cNvPr name="Picture 3" id="3"/>
            <p:cNvPicPr>
              <a:picLocks noChangeAspect="true"/>
            </p:cNvPicPr>
            <p:nvPr/>
          </p:nvPicPr>
          <p:blipFill>
            <a:blip r:embed="rId2"/>
            <a:srcRect l="0" t="18439" r="0" b="18439"/>
            <a:stretch>
              <a:fillRect/>
            </a:stretch>
          </p:blipFill>
          <p:spPr>
            <a:xfrm flipH="false" flipV="false">
              <a:off x="0" y="0"/>
              <a:ext cx="12339119" cy="5841489"/>
            </a:xfrm>
            <a:prstGeom prst="rect">
              <a:avLst/>
            </a:prstGeom>
          </p:spPr>
        </p:pic>
      </p:grpSp>
      <p:sp>
        <p:nvSpPr>
          <p:cNvPr name="TextBox 4" id="4"/>
          <p:cNvSpPr txBox="true"/>
          <p:nvPr/>
        </p:nvSpPr>
        <p:spPr>
          <a:xfrm rot="0">
            <a:off x="2675478" y="5753355"/>
            <a:ext cx="5205589" cy="14236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799"/>
              </a:lnSpc>
            </a:pPr>
            <a:r>
              <a:rPr lang="en-US" b="true" sz="2799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Ev</a:t>
            </a:r>
            <a:r>
              <a:rPr lang="en-US" b="true" sz="2799" u="none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ery fundraiser, big or small, makes a difference. Could your group take on the challenge next? Learn how: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0" y="4640194"/>
            <a:ext cx="2795843" cy="2675006"/>
            <a:chOff x="0" y="0"/>
            <a:chExt cx="3727791" cy="3566675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348666" y="119783"/>
              <a:ext cx="3001110" cy="2307103"/>
            </a:xfrm>
            <a:custGeom>
              <a:avLst/>
              <a:gdLst/>
              <a:ahLst/>
              <a:cxnLst/>
              <a:rect r="r" b="b" t="t" l="l"/>
              <a:pathLst>
                <a:path h="2307103" w="3001110">
                  <a:moveTo>
                    <a:pt x="0" y="0"/>
                  </a:moveTo>
                  <a:lnTo>
                    <a:pt x="3001110" y="0"/>
                  </a:lnTo>
                  <a:lnTo>
                    <a:pt x="3001110" y="2307103"/>
                  </a:lnTo>
                  <a:lnTo>
                    <a:pt x="0" y="23071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297291" y="0"/>
              <a:ext cx="3133209" cy="2935803"/>
            </a:xfrm>
            <a:custGeom>
              <a:avLst/>
              <a:gdLst/>
              <a:ahLst/>
              <a:cxnLst/>
              <a:rect r="r" b="b" t="t" l="l"/>
              <a:pathLst>
                <a:path h="2935803" w="3133209">
                  <a:moveTo>
                    <a:pt x="0" y="0"/>
                  </a:moveTo>
                  <a:lnTo>
                    <a:pt x="3133209" y="0"/>
                  </a:lnTo>
                  <a:lnTo>
                    <a:pt x="3133209" y="2935803"/>
                  </a:lnTo>
                  <a:lnTo>
                    <a:pt x="0" y="29358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0" t="0" r="0" b="-46448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1127718" y="511155"/>
              <a:ext cx="1434548" cy="1883859"/>
            </a:xfrm>
            <a:custGeom>
              <a:avLst/>
              <a:gdLst/>
              <a:ahLst/>
              <a:cxnLst/>
              <a:rect r="r" b="b" t="t" l="l"/>
              <a:pathLst>
                <a:path h="1883859" w="1434548">
                  <a:moveTo>
                    <a:pt x="0" y="0"/>
                  </a:moveTo>
                  <a:lnTo>
                    <a:pt x="1434548" y="0"/>
                  </a:lnTo>
                  <a:lnTo>
                    <a:pt x="1434548" y="1883859"/>
                  </a:lnTo>
                  <a:lnTo>
                    <a:pt x="0" y="18838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-6934" r="0" b="-6934"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name="Freeform 9" id="9"/>
            <p:cNvSpPr/>
            <p:nvPr/>
          </p:nvSpPr>
          <p:spPr>
            <a:xfrm flipH="true" flipV="false" rot="300605">
              <a:off x="1085622" y="1669265"/>
              <a:ext cx="1320163" cy="1256333"/>
            </a:xfrm>
            <a:custGeom>
              <a:avLst/>
              <a:gdLst/>
              <a:ahLst/>
              <a:cxnLst/>
              <a:rect r="r" b="b" t="t" l="l"/>
              <a:pathLst>
                <a:path h="1256333" w="1320163">
                  <a:moveTo>
                    <a:pt x="1320163" y="0"/>
                  </a:moveTo>
                  <a:lnTo>
                    <a:pt x="0" y="0"/>
                  </a:lnTo>
                  <a:lnTo>
                    <a:pt x="0" y="1256334"/>
                  </a:lnTo>
                  <a:lnTo>
                    <a:pt x="1320163" y="1256334"/>
                  </a:lnTo>
                  <a:lnTo>
                    <a:pt x="1320163" y="0"/>
                  </a:lnTo>
                  <a:close/>
                </a:path>
              </a:pathLst>
            </a:custGeom>
            <a:blipFill>
              <a:blip r:embed="rId8"/>
              <a:stretch>
                <a:fillRect l="-114208" t="-12247" r="0" b="-112844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0" y="2395014"/>
              <a:ext cx="3727791" cy="1171661"/>
            </a:xfrm>
            <a:custGeom>
              <a:avLst/>
              <a:gdLst/>
              <a:ahLst/>
              <a:cxnLst/>
              <a:rect r="r" b="b" t="t" l="l"/>
              <a:pathLst>
                <a:path h="1171661" w="3727791">
                  <a:moveTo>
                    <a:pt x="0" y="0"/>
                  </a:moveTo>
                  <a:lnTo>
                    <a:pt x="3727791" y="0"/>
                  </a:lnTo>
                  <a:lnTo>
                    <a:pt x="3727791" y="1171661"/>
                  </a:lnTo>
                  <a:lnTo>
                    <a:pt x="0" y="11716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0" t="-213773" r="0" b="-4389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true" flipV="false" rot="0">
              <a:off x="71481" y="675303"/>
              <a:ext cx="1320163" cy="2076432"/>
            </a:xfrm>
            <a:custGeom>
              <a:avLst/>
              <a:gdLst/>
              <a:ahLst/>
              <a:cxnLst/>
              <a:rect r="r" b="b" t="t" l="l"/>
              <a:pathLst>
                <a:path h="2076432" w="1320163">
                  <a:moveTo>
                    <a:pt x="1320163" y="0"/>
                  </a:moveTo>
                  <a:lnTo>
                    <a:pt x="0" y="0"/>
                  </a:lnTo>
                  <a:lnTo>
                    <a:pt x="0" y="2076432"/>
                  </a:lnTo>
                  <a:lnTo>
                    <a:pt x="1320163" y="2076432"/>
                  </a:lnTo>
                  <a:lnTo>
                    <a:pt x="1320163" y="0"/>
                  </a:lnTo>
                  <a:close/>
                </a:path>
              </a:pathLst>
            </a:custGeom>
            <a:blipFill>
              <a:blip r:embed="rId10"/>
              <a:stretch>
                <a:fillRect l="-114208" t="-7410" r="0" b="-28780"/>
              </a:stretch>
            </a:blipFill>
          </p:spPr>
        </p:sp>
        <p:sp>
          <p:nvSpPr>
            <p:cNvPr name="TextBox 12" id="12"/>
            <p:cNvSpPr txBox="true"/>
            <p:nvPr/>
          </p:nvSpPr>
          <p:spPr>
            <a:xfrm rot="0">
              <a:off x="194313" y="2343858"/>
              <a:ext cx="3339165" cy="42457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337"/>
                </a:lnSpc>
              </a:pPr>
              <a:r>
                <a:rPr lang="en-US" b="true" sz="1731" spc="207">
                  <a:solidFill>
                    <a:srgbClr val="FFFFFF"/>
                  </a:solidFill>
                  <a:latin typeface="Cooper Hewitt Bold"/>
                  <a:ea typeface="Cooper Hewitt Bold"/>
                  <a:cs typeface="Cooper Hewitt Bold"/>
                  <a:sym typeface="Cooper Hewitt Bold"/>
                </a:rPr>
                <a:t>UNITED</a:t>
              </a:r>
            </a:p>
          </p:txBody>
        </p:sp>
        <p:sp>
          <p:nvSpPr>
            <p:cNvPr name="Freeform 13" id="13"/>
            <p:cNvSpPr/>
            <p:nvPr/>
          </p:nvSpPr>
          <p:spPr>
            <a:xfrm flipH="false" flipV="false" rot="300605">
              <a:off x="2346943" y="667018"/>
              <a:ext cx="1320163" cy="1256333"/>
            </a:xfrm>
            <a:custGeom>
              <a:avLst/>
              <a:gdLst/>
              <a:ahLst/>
              <a:cxnLst/>
              <a:rect r="r" b="b" t="t" l="l"/>
              <a:pathLst>
                <a:path h="1256333" w="1320163">
                  <a:moveTo>
                    <a:pt x="0" y="0"/>
                  </a:moveTo>
                  <a:lnTo>
                    <a:pt x="1320163" y="0"/>
                  </a:lnTo>
                  <a:lnTo>
                    <a:pt x="1320163" y="1256333"/>
                  </a:lnTo>
                  <a:lnTo>
                    <a:pt x="0" y="12563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-114208" t="-12247" r="0" b="-112844"/>
              </a:stretch>
            </a:blipFill>
          </p:spPr>
        </p:sp>
        <p:sp>
          <p:nvSpPr>
            <p:cNvPr name="Freeform 14" id="14"/>
            <p:cNvSpPr/>
            <p:nvPr/>
          </p:nvSpPr>
          <p:spPr>
            <a:xfrm flipH="true" flipV="false" rot="0">
              <a:off x="2195891" y="920441"/>
              <a:ext cx="1173816" cy="1894825"/>
            </a:xfrm>
            <a:custGeom>
              <a:avLst/>
              <a:gdLst/>
              <a:ahLst/>
              <a:cxnLst/>
              <a:rect r="r" b="b" t="t" l="l"/>
              <a:pathLst>
                <a:path h="1894825" w="1173816">
                  <a:moveTo>
                    <a:pt x="1173817" y="0"/>
                  </a:moveTo>
                  <a:lnTo>
                    <a:pt x="0" y="0"/>
                  </a:lnTo>
                  <a:lnTo>
                    <a:pt x="0" y="1894825"/>
                  </a:lnTo>
                  <a:lnTo>
                    <a:pt x="1173817" y="1894825"/>
                  </a:lnTo>
                  <a:lnTo>
                    <a:pt x="1173817" y="0"/>
                  </a:lnTo>
                  <a:close/>
                </a:path>
              </a:pathLst>
            </a:custGeom>
            <a:blipFill>
              <a:blip r:embed="rId11"/>
              <a:stretch>
                <a:fillRect l="-12824" t="-10535" r="-128842" b="-39173"/>
              </a:stretch>
            </a:blipFill>
          </p:spPr>
        </p:sp>
        <p:sp>
          <p:nvSpPr>
            <p:cNvPr name="TextBox 15" id="15"/>
            <p:cNvSpPr txBox="true"/>
            <p:nvPr/>
          </p:nvSpPr>
          <p:spPr>
            <a:xfrm rot="0">
              <a:off x="211424" y="3099744"/>
              <a:ext cx="3339165" cy="2066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183"/>
                </a:lnSpc>
              </a:pPr>
              <a:r>
                <a:rPr lang="en-US" b="true" sz="876" spc="105">
                  <a:solidFill>
                    <a:srgbClr val="FFFFFF"/>
                  </a:solidFill>
                  <a:latin typeface="Cooper Hewitt Bold"/>
                  <a:ea typeface="Cooper Hewitt Bold"/>
                  <a:cs typeface="Cooper Hewitt Bold"/>
                  <a:sym typeface="Cooper Hewitt Bold"/>
                </a:rPr>
                <a:t>FNQ LUTHERAN MINISTRIES</a:t>
              </a:r>
            </a:p>
          </p:txBody>
        </p:sp>
        <p:sp>
          <p:nvSpPr>
            <p:cNvPr name="Freeform 16" id="16"/>
            <p:cNvSpPr/>
            <p:nvPr/>
          </p:nvSpPr>
          <p:spPr>
            <a:xfrm flipH="false" flipV="false" rot="781294">
              <a:off x="2567049" y="1872318"/>
              <a:ext cx="231289" cy="212558"/>
            </a:xfrm>
            <a:custGeom>
              <a:avLst/>
              <a:gdLst/>
              <a:ahLst/>
              <a:cxnLst/>
              <a:rect r="r" b="b" t="t" l="l"/>
              <a:pathLst>
                <a:path h="212558" w="231289">
                  <a:moveTo>
                    <a:pt x="0" y="0"/>
                  </a:moveTo>
                  <a:lnTo>
                    <a:pt x="231289" y="0"/>
                  </a:lnTo>
                  <a:lnTo>
                    <a:pt x="231289" y="212558"/>
                  </a:lnTo>
                  <a:lnTo>
                    <a:pt x="0" y="2125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 l="-512059" t="-458633" r="-279690" b="-411698"/>
              </a:stretch>
            </a:blipFill>
          </p:spPr>
        </p:sp>
        <p:sp>
          <p:nvSpPr>
            <p:cNvPr name="Freeform 17" id="17"/>
            <p:cNvSpPr/>
            <p:nvPr/>
          </p:nvSpPr>
          <p:spPr>
            <a:xfrm flipH="false" flipV="false" rot="0">
              <a:off x="2608186" y="2340302"/>
              <a:ext cx="455119" cy="404368"/>
            </a:xfrm>
            <a:custGeom>
              <a:avLst/>
              <a:gdLst/>
              <a:ahLst/>
              <a:cxnLst/>
              <a:rect r="r" b="b" t="t" l="l"/>
              <a:pathLst>
                <a:path h="404368" w="455119">
                  <a:moveTo>
                    <a:pt x="0" y="0"/>
                  </a:moveTo>
                  <a:lnTo>
                    <a:pt x="455118" y="0"/>
                  </a:lnTo>
                  <a:lnTo>
                    <a:pt x="455118" y="404368"/>
                  </a:lnTo>
                  <a:lnTo>
                    <a:pt x="0" y="4043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 l="-127321" t="-76227" r="-128400" b="-224139"/>
              </a:stretch>
            </a:blipFill>
          </p:spPr>
        </p:sp>
        <p:sp>
          <p:nvSpPr>
            <p:cNvPr name="Freeform 18" id="18"/>
            <p:cNvSpPr/>
            <p:nvPr/>
          </p:nvSpPr>
          <p:spPr>
            <a:xfrm flipH="false" flipV="false" rot="-2453103">
              <a:off x="2279045" y="1727058"/>
              <a:ext cx="358152" cy="332172"/>
            </a:xfrm>
            <a:custGeom>
              <a:avLst/>
              <a:gdLst/>
              <a:ahLst/>
              <a:cxnLst/>
              <a:rect r="r" b="b" t="t" l="l"/>
              <a:pathLst>
                <a:path h="332172" w="358152">
                  <a:moveTo>
                    <a:pt x="0" y="0"/>
                  </a:moveTo>
                  <a:lnTo>
                    <a:pt x="358152" y="0"/>
                  </a:lnTo>
                  <a:lnTo>
                    <a:pt x="358152" y="332172"/>
                  </a:lnTo>
                  <a:lnTo>
                    <a:pt x="0" y="3321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 l="-207747" t="-247136" r="-204638" b="-205324"/>
              </a:stretch>
            </a:blipFill>
          </p:spPr>
        </p:sp>
        <p:sp>
          <p:nvSpPr>
            <p:cNvPr name="Freeform 19" id="19"/>
            <p:cNvSpPr/>
            <p:nvPr/>
          </p:nvSpPr>
          <p:spPr>
            <a:xfrm flipH="false" flipV="false" rot="2369458">
              <a:off x="2410112" y="2168933"/>
              <a:ext cx="304308" cy="279664"/>
            </a:xfrm>
            <a:custGeom>
              <a:avLst/>
              <a:gdLst/>
              <a:ahLst/>
              <a:cxnLst/>
              <a:rect r="r" b="b" t="t" l="l"/>
              <a:pathLst>
                <a:path h="279664" w="304308">
                  <a:moveTo>
                    <a:pt x="0" y="0"/>
                  </a:moveTo>
                  <a:lnTo>
                    <a:pt x="304308" y="0"/>
                  </a:lnTo>
                  <a:lnTo>
                    <a:pt x="304308" y="279664"/>
                  </a:lnTo>
                  <a:lnTo>
                    <a:pt x="0" y="2796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 l="-512059" t="-458633" r="-279690" b="-411698"/>
              </a:stretch>
            </a:blipFill>
          </p:spPr>
        </p:sp>
        <p:sp>
          <p:nvSpPr>
            <p:cNvPr name="Freeform 20" id="20"/>
            <p:cNvSpPr/>
            <p:nvPr/>
          </p:nvSpPr>
          <p:spPr>
            <a:xfrm flipH="false" flipV="false" rot="0">
              <a:off x="1613528" y="778215"/>
              <a:ext cx="462927" cy="529059"/>
            </a:xfrm>
            <a:custGeom>
              <a:avLst/>
              <a:gdLst/>
              <a:ahLst/>
              <a:cxnLst/>
              <a:rect r="r" b="b" t="t" l="l"/>
              <a:pathLst>
                <a:path h="529059" w="462927">
                  <a:moveTo>
                    <a:pt x="0" y="0"/>
                  </a:moveTo>
                  <a:lnTo>
                    <a:pt x="462927" y="0"/>
                  </a:lnTo>
                  <a:lnTo>
                    <a:pt x="462927" y="529060"/>
                  </a:lnTo>
                  <a:lnTo>
                    <a:pt x="0" y="5290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 l="0" t="0" r="0" b="0"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name="Freeform 21" id="21"/>
            <p:cNvSpPr/>
            <p:nvPr/>
          </p:nvSpPr>
          <p:spPr>
            <a:xfrm flipH="false" flipV="false" rot="0">
              <a:off x="1657860" y="984761"/>
              <a:ext cx="16245" cy="16245"/>
            </a:xfrm>
            <a:custGeom>
              <a:avLst/>
              <a:gdLst/>
              <a:ahLst/>
              <a:cxnLst/>
              <a:rect r="r" b="b" t="t" l="l"/>
              <a:pathLst>
                <a:path h="16245" w="16245">
                  <a:moveTo>
                    <a:pt x="0" y="0"/>
                  </a:moveTo>
                  <a:lnTo>
                    <a:pt x="16245" y="0"/>
                  </a:lnTo>
                  <a:lnTo>
                    <a:pt x="16245" y="16245"/>
                  </a:lnTo>
                  <a:lnTo>
                    <a:pt x="0" y="162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 l="0" t="0" r="0" b="0"/>
              </a:stretch>
            </a:blipFill>
          </p:spPr>
        </p:sp>
      </p:grpSp>
      <p:pic>
        <p:nvPicPr>
          <p:cNvPr name="Picture 22" id="22"/>
          <p:cNvPicPr>
            <a:picLocks noChangeAspect="true"/>
          </p:cNvPicPr>
          <p:nvPr/>
        </p:nvPicPr>
        <p:blipFill>
          <a:blip r:embed="rId19"/>
          <a:stretch>
            <a:fillRect/>
          </a:stretch>
        </p:blipFill>
        <p:spPr>
          <a:xfrm rot="0">
            <a:off x="7926992" y="5562368"/>
            <a:ext cx="1720338" cy="1720338"/>
          </a:xfrm>
          <a:prstGeom prst="rect">
            <a:avLst/>
          </a:prstGeom>
        </p:spPr>
      </p:pic>
      <p:sp>
        <p:nvSpPr>
          <p:cNvPr name="Freeform 23" id="23"/>
          <p:cNvSpPr/>
          <p:nvPr/>
        </p:nvSpPr>
        <p:spPr>
          <a:xfrm flipH="false" flipV="false" rot="0">
            <a:off x="7386647" y="6945782"/>
            <a:ext cx="627302" cy="117222"/>
          </a:xfrm>
          <a:custGeom>
            <a:avLst/>
            <a:gdLst/>
            <a:ahLst/>
            <a:cxnLst/>
            <a:rect r="r" b="b" t="t" l="l"/>
            <a:pathLst>
              <a:path h="117222" w="627302">
                <a:moveTo>
                  <a:pt x="0" y="0"/>
                </a:moveTo>
                <a:lnTo>
                  <a:pt x="627302" y="0"/>
                </a:lnTo>
                <a:lnTo>
                  <a:pt x="627302" y="117222"/>
                </a:lnTo>
                <a:lnTo>
                  <a:pt x="0" y="117222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 l="-87304" t="-25266" r="-22073" b="-61010"/>
            </a:stretch>
          </a:blipFill>
        </p:spPr>
      </p:sp>
      <p:sp>
        <p:nvSpPr>
          <p:cNvPr name="TextBox 24" id="24"/>
          <p:cNvSpPr txBox="true"/>
          <p:nvPr/>
        </p:nvSpPr>
        <p:spPr>
          <a:xfrm rot="0">
            <a:off x="249631" y="258686"/>
            <a:ext cx="9254339" cy="9551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751"/>
              </a:lnSpc>
            </a:pPr>
            <a:r>
              <a:rPr lang="en-US" sz="3206" spc="-144" b="true">
                <a:solidFill>
                  <a:srgbClr val="FFFFFF"/>
                </a:solidFill>
                <a:latin typeface="Garet Ultra-Bold"/>
                <a:ea typeface="Garet Ultra-Bold"/>
                <a:cs typeface="Garet Ultra-Bold"/>
                <a:sym typeface="Garet Ultra-Bold"/>
              </a:rPr>
              <a:t>A big thank you to</a:t>
            </a:r>
          </a:p>
          <a:p>
            <a:pPr algn="l">
              <a:lnSpc>
                <a:spcPts val="3751"/>
              </a:lnSpc>
            </a:pPr>
            <a:r>
              <a:rPr lang="en-US" sz="3206" spc="-144" b="true">
                <a:solidFill>
                  <a:srgbClr val="FFFFFF"/>
                </a:solidFill>
                <a:latin typeface="Garet Ultra-Bold"/>
                <a:ea typeface="Garet Ultra-Bold"/>
                <a:cs typeface="Garet Ultra-Bold"/>
                <a:sym typeface="Garet Ultra-Bold"/>
              </a:rPr>
              <a:t>for raising $                towards our $60k appeal!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751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9473" y="4726164"/>
            <a:ext cx="2636302" cy="2522361"/>
            <a:chOff x="0" y="0"/>
            <a:chExt cx="3515070" cy="336314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328770" y="112947"/>
              <a:ext cx="2829856" cy="2175452"/>
            </a:xfrm>
            <a:custGeom>
              <a:avLst/>
              <a:gdLst/>
              <a:ahLst/>
              <a:cxnLst/>
              <a:rect r="r" b="b" t="t" l="l"/>
              <a:pathLst>
                <a:path h="2175452" w="2829856">
                  <a:moveTo>
                    <a:pt x="0" y="0"/>
                  </a:moveTo>
                  <a:lnTo>
                    <a:pt x="2829856" y="0"/>
                  </a:lnTo>
                  <a:lnTo>
                    <a:pt x="2829856" y="2175452"/>
                  </a:lnTo>
                  <a:lnTo>
                    <a:pt x="0" y="21754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280326" y="0"/>
              <a:ext cx="2954417" cy="2768276"/>
            </a:xfrm>
            <a:custGeom>
              <a:avLst/>
              <a:gdLst/>
              <a:ahLst/>
              <a:cxnLst/>
              <a:rect r="r" b="b" t="t" l="l"/>
              <a:pathLst>
                <a:path h="2768276" w="2954417">
                  <a:moveTo>
                    <a:pt x="0" y="0"/>
                  </a:moveTo>
                  <a:lnTo>
                    <a:pt x="2954418" y="0"/>
                  </a:lnTo>
                  <a:lnTo>
                    <a:pt x="2954418" y="2768276"/>
                  </a:lnTo>
                  <a:lnTo>
                    <a:pt x="0" y="27682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-46448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1063366" y="481986"/>
              <a:ext cx="1352687" cy="1776360"/>
            </a:xfrm>
            <a:custGeom>
              <a:avLst/>
              <a:gdLst/>
              <a:ahLst/>
              <a:cxnLst/>
              <a:rect r="r" b="b" t="t" l="l"/>
              <a:pathLst>
                <a:path h="1776360" w="1352687">
                  <a:moveTo>
                    <a:pt x="0" y="0"/>
                  </a:moveTo>
                  <a:lnTo>
                    <a:pt x="1352688" y="0"/>
                  </a:lnTo>
                  <a:lnTo>
                    <a:pt x="1352688" y="1776360"/>
                  </a:lnTo>
                  <a:lnTo>
                    <a:pt x="0" y="17763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-6934" r="0" b="-6934"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name="Freeform 6" id="6"/>
            <p:cNvSpPr/>
            <p:nvPr/>
          </p:nvSpPr>
          <p:spPr>
            <a:xfrm flipH="true" flipV="false" rot="300605">
              <a:off x="1023672" y="1574011"/>
              <a:ext cx="1244830" cy="1184643"/>
            </a:xfrm>
            <a:custGeom>
              <a:avLst/>
              <a:gdLst/>
              <a:ahLst/>
              <a:cxnLst/>
              <a:rect r="r" b="b" t="t" l="l"/>
              <a:pathLst>
                <a:path h="1184643" w="1244830">
                  <a:moveTo>
                    <a:pt x="1244830" y="0"/>
                  </a:moveTo>
                  <a:lnTo>
                    <a:pt x="0" y="0"/>
                  </a:lnTo>
                  <a:lnTo>
                    <a:pt x="0" y="1184643"/>
                  </a:lnTo>
                  <a:lnTo>
                    <a:pt x="1244830" y="1184643"/>
                  </a:lnTo>
                  <a:lnTo>
                    <a:pt x="1244830" y="0"/>
                  </a:lnTo>
                  <a:close/>
                </a:path>
              </a:pathLst>
            </a:custGeom>
            <a:blipFill>
              <a:blip r:embed="rId7"/>
              <a:stretch>
                <a:fillRect l="-114208" t="-12247" r="0" b="-112844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0" y="2258346"/>
              <a:ext cx="3515070" cy="1104802"/>
            </a:xfrm>
            <a:custGeom>
              <a:avLst/>
              <a:gdLst/>
              <a:ahLst/>
              <a:cxnLst/>
              <a:rect r="r" b="b" t="t" l="l"/>
              <a:pathLst>
                <a:path h="1104802" w="3515070">
                  <a:moveTo>
                    <a:pt x="0" y="0"/>
                  </a:moveTo>
                  <a:lnTo>
                    <a:pt x="3515070" y="0"/>
                  </a:lnTo>
                  <a:lnTo>
                    <a:pt x="3515070" y="1104802"/>
                  </a:lnTo>
                  <a:lnTo>
                    <a:pt x="0" y="11048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0" t="-213773" r="0" b="-4389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true" flipV="false" rot="0">
              <a:off x="67402" y="636768"/>
              <a:ext cx="1244830" cy="1957944"/>
            </a:xfrm>
            <a:custGeom>
              <a:avLst/>
              <a:gdLst/>
              <a:ahLst/>
              <a:cxnLst/>
              <a:rect r="r" b="b" t="t" l="l"/>
              <a:pathLst>
                <a:path h="1957944" w="1244830">
                  <a:moveTo>
                    <a:pt x="1244830" y="0"/>
                  </a:moveTo>
                  <a:lnTo>
                    <a:pt x="0" y="0"/>
                  </a:lnTo>
                  <a:lnTo>
                    <a:pt x="0" y="1957943"/>
                  </a:lnTo>
                  <a:lnTo>
                    <a:pt x="1244830" y="1957943"/>
                  </a:lnTo>
                  <a:lnTo>
                    <a:pt x="1244830" y="0"/>
                  </a:lnTo>
                  <a:close/>
                </a:path>
              </a:pathLst>
            </a:custGeom>
            <a:blipFill>
              <a:blip r:embed="rId9"/>
              <a:stretch>
                <a:fillRect l="-114208" t="-7410" r="0" b="-28780"/>
              </a:stretch>
            </a:blipFill>
          </p:spPr>
        </p:sp>
        <p:sp>
          <p:nvSpPr>
            <p:cNvPr name="TextBox 9" id="9"/>
            <p:cNvSpPr txBox="true"/>
            <p:nvPr/>
          </p:nvSpPr>
          <p:spPr>
            <a:xfrm rot="0">
              <a:off x="183225" y="2215286"/>
              <a:ext cx="3148621" cy="39516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204"/>
                </a:lnSpc>
              </a:pPr>
              <a:r>
                <a:rPr lang="en-US" b="true" sz="1632" spc="195">
                  <a:solidFill>
                    <a:srgbClr val="FFFFFF"/>
                  </a:solidFill>
                  <a:latin typeface="Cooper Hewitt Bold"/>
                  <a:ea typeface="Cooper Hewitt Bold"/>
                  <a:cs typeface="Cooper Hewitt Bold"/>
                  <a:sym typeface="Cooper Hewitt Bold"/>
                </a:rPr>
                <a:t>UNITED</a:t>
              </a:r>
            </a:p>
          </p:txBody>
        </p:sp>
        <p:sp>
          <p:nvSpPr>
            <p:cNvPr name="Freeform 10" id="10"/>
            <p:cNvSpPr/>
            <p:nvPr/>
          </p:nvSpPr>
          <p:spPr>
            <a:xfrm flipH="false" flipV="false" rot="300605">
              <a:off x="2213018" y="628955"/>
              <a:ext cx="1244830" cy="1184643"/>
            </a:xfrm>
            <a:custGeom>
              <a:avLst/>
              <a:gdLst/>
              <a:ahLst/>
              <a:cxnLst/>
              <a:rect r="r" b="b" t="t" l="l"/>
              <a:pathLst>
                <a:path h="1184643" w="1244830">
                  <a:moveTo>
                    <a:pt x="0" y="0"/>
                  </a:moveTo>
                  <a:lnTo>
                    <a:pt x="1244830" y="0"/>
                  </a:lnTo>
                  <a:lnTo>
                    <a:pt x="1244830" y="1184643"/>
                  </a:lnTo>
                  <a:lnTo>
                    <a:pt x="0" y="11846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114208" t="-12247" r="0" b="-112844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true" flipV="false" rot="0">
              <a:off x="2070586" y="867918"/>
              <a:ext cx="1106834" cy="1786699"/>
            </a:xfrm>
            <a:custGeom>
              <a:avLst/>
              <a:gdLst/>
              <a:ahLst/>
              <a:cxnLst/>
              <a:rect r="r" b="b" t="t" l="l"/>
              <a:pathLst>
                <a:path h="1786699" w="1106834">
                  <a:moveTo>
                    <a:pt x="1106834" y="0"/>
                  </a:moveTo>
                  <a:lnTo>
                    <a:pt x="0" y="0"/>
                  </a:lnTo>
                  <a:lnTo>
                    <a:pt x="0" y="1786699"/>
                  </a:lnTo>
                  <a:lnTo>
                    <a:pt x="1106834" y="1786699"/>
                  </a:lnTo>
                  <a:lnTo>
                    <a:pt x="1106834" y="0"/>
                  </a:lnTo>
                  <a:close/>
                </a:path>
              </a:pathLst>
            </a:custGeom>
            <a:blipFill>
              <a:blip r:embed="rId10"/>
              <a:stretch>
                <a:fillRect l="-12824" t="-10535" r="-128842" b="-39173"/>
              </a:stretch>
            </a:blipFill>
          </p:spPr>
        </p:sp>
        <p:sp>
          <p:nvSpPr>
            <p:cNvPr name="TextBox 12" id="12"/>
            <p:cNvSpPr txBox="true"/>
            <p:nvPr/>
          </p:nvSpPr>
          <p:spPr>
            <a:xfrm rot="0">
              <a:off x="199359" y="2921231"/>
              <a:ext cx="3148621" cy="19648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116"/>
                </a:lnSpc>
              </a:pPr>
              <a:r>
                <a:rPr lang="en-US" b="true" sz="826" spc="99">
                  <a:solidFill>
                    <a:srgbClr val="FFFFFF"/>
                  </a:solidFill>
                  <a:latin typeface="Cooper Hewitt Bold"/>
                  <a:ea typeface="Cooper Hewitt Bold"/>
                  <a:cs typeface="Cooper Hewitt Bold"/>
                  <a:sym typeface="Cooper Hewitt Bold"/>
                </a:rPr>
                <a:t>FNQ LUTHERAN MINISTRIES</a:t>
              </a:r>
            </a:p>
          </p:txBody>
        </p:sp>
        <p:sp>
          <p:nvSpPr>
            <p:cNvPr name="Freeform 13" id="13"/>
            <p:cNvSpPr/>
            <p:nvPr/>
          </p:nvSpPr>
          <p:spPr>
            <a:xfrm flipH="false" flipV="false" rot="781294">
              <a:off x="2420564" y="1765477"/>
              <a:ext cx="218091" cy="200429"/>
            </a:xfrm>
            <a:custGeom>
              <a:avLst/>
              <a:gdLst/>
              <a:ahLst/>
              <a:cxnLst/>
              <a:rect r="r" b="b" t="t" l="l"/>
              <a:pathLst>
                <a:path h="200429" w="218091">
                  <a:moveTo>
                    <a:pt x="0" y="0"/>
                  </a:moveTo>
                  <a:lnTo>
                    <a:pt x="218091" y="0"/>
                  </a:lnTo>
                  <a:lnTo>
                    <a:pt x="218091" y="200429"/>
                  </a:lnTo>
                  <a:lnTo>
                    <a:pt x="0" y="2004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l="-512059" t="-458633" r="-279690" b="-411698"/>
              </a:stretch>
            </a:blip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2459353" y="2206756"/>
              <a:ext cx="429148" cy="381293"/>
            </a:xfrm>
            <a:custGeom>
              <a:avLst/>
              <a:gdLst/>
              <a:ahLst/>
              <a:cxnLst/>
              <a:rect r="r" b="b" t="t" l="l"/>
              <a:pathLst>
                <a:path h="381293" w="429148">
                  <a:moveTo>
                    <a:pt x="0" y="0"/>
                  </a:moveTo>
                  <a:lnTo>
                    <a:pt x="429149" y="0"/>
                  </a:lnTo>
                  <a:lnTo>
                    <a:pt x="429149" y="381294"/>
                  </a:lnTo>
                  <a:lnTo>
                    <a:pt x="0" y="3812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 l="-127321" t="-76227" r="-128400" b="-224139"/>
              </a:stretch>
            </a:blipFill>
          </p:spPr>
        </p:sp>
        <p:sp>
          <p:nvSpPr>
            <p:cNvPr name="Freeform 15" id="15"/>
            <p:cNvSpPr/>
            <p:nvPr/>
          </p:nvSpPr>
          <p:spPr>
            <a:xfrm flipH="false" flipV="false" rot="-2453103">
              <a:off x="2148995" y="1628506"/>
              <a:ext cx="337715" cy="313217"/>
            </a:xfrm>
            <a:custGeom>
              <a:avLst/>
              <a:gdLst/>
              <a:ahLst/>
              <a:cxnLst/>
              <a:rect r="r" b="b" t="t" l="l"/>
              <a:pathLst>
                <a:path h="313217" w="337715">
                  <a:moveTo>
                    <a:pt x="0" y="0"/>
                  </a:moveTo>
                  <a:lnTo>
                    <a:pt x="337715" y="0"/>
                  </a:lnTo>
                  <a:lnTo>
                    <a:pt x="337715" y="313217"/>
                  </a:lnTo>
                  <a:lnTo>
                    <a:pt x="0" y="3132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 l="-207747" t="-247136" r="-204638" b="-205324"/>
              </a:stretch>
            </a:blipFill>
          </p:spPr>
        </p:sp>
        <p:sp>
          <p:nvSpPr>
            <p:cNvPr name="Freeform 16" id="16"/>
            <p:cNvSpPr/>
            <p:nvPr/>
          </p:nvSpPr>
          <p:spPr>
            <a:xfrm flipH="false" flipV="false" rot="2369458">
              <a:off x="2272582" y="2045166"/>
              <a:ext cx="286943" cy="263705"/>
            </a:xfrm>
            <a:custGeom>
              <a:avLst/>
              <a:gdLst/>
              <a:ahLst/>
              <a:cxnLst/>
              <a:rect r="r" b="b" t="t" l="l"/>
              <a:pathLst>
                <a:path h="263705" w="286943">
                  <a:moveTo>
                    <a:pt x="0" y="0"/>
                  </a:moveTo>
                  <a:lnTo>
                    <a:pt x="286943" y="0"/>
                  </a:lnTo>
                  <a:lnTo>
                    <a:pt x="286943" y="263705"/>
                  </a:lnTo>
                  <a:lnTo>
                    <a:pt x="0" y="2637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l="-512059" t="-458633" r="-279690" b="-411698"/>
              </a:stretch>
            </a:blipFill>
          </p:spPr>
        </p:sp>
        <p:sp>
          <p:nvSpPr>
            <p:cNvPr name="Freeform 17" id="17"/>
            <p:cNvSpPr/>
            <p:nvPr/>
          </p:nvSpPr>
          <p:spPr>
            <a:xfrm flipH="false" flipV="false" rot="0">
              <a:off x="1521455" y="733808"/>
              <a:ext cx="436511" cy="498869"/>
            </a:xfrm>
            <a:custGeom>
              <a:avLst/>
              <a:gdLst/>
              <a:ahLst/>
              <a:cxnLst/>
              <a:rect r="r" b="b" t="t" l="l"/>
              <a:pathLst>
                <a:path h="498869" w="436511">
                  <a:moveTo>
                    <a:pt x="0" y="0"/>
                  </a:moveTo>
                  <a:lnTo>
                    <a:pt x="436510" y="0"/>
                  </a:lnTo>
                  <a:lnTo>
                    <a:pt x="436510" y="498869"/>
                  </a:lnTo>
                  <a:lnTo>
                    <a:pt x="0" y="4988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 l="0" t="0" r="0" b="0"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name="Freeform 18" id="18"/>
            <p:cNvSpPr/>
            <p:nvPr/>
          </p:nvSpPr>
          <p:spPr>
            <a:xfrm flipH="false" flipV="false" rot="0">
              <a:off x="1563257" y="928567"/>
              <a:ext cx="15318" cy="15318"/>
            </a:xfrm>
            <a:custGeom>
              <a:avLst/>
              <a:gdLst/>
              <a:ahLst/>
              <a:cxnLst/>
              <a:rect r="r" b="b" t="t" l="l"/>
              <a:pathLst>
                <a:path h="15318" w="15318">
                  <a:moveTo>
                    <a:pt x="0" y="0"/>
                  </a:moveTo>
                  <a:lnTo>
                    <a:pt x="15318" y="0"/>
                  </a:lnTo>
                  <a:lnTo>
                    <a:pt x="15318" y="15318"/>
                  </a:lnTo>
                  <a:lnTo>
                    <a:pt x="0" y="153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19" id="19"/>
          <p:cNvSpPr/>
          <p:nvPr/>
        </p:nvSpPr>
        <p:spPr>
          <a:xfrm flipH="false" flipV="false" rot="0">
            <a:off x="5272993" y="0"/>
            <a:ext cx="4480607" cy="7315200"/>
          </a:xfrm>
          <a:custGeom>
            <a:avLst/>
            <a:gdLst/>
            <a:ahLst/>
            <a:cxnLst/>
            <a:rect r="r" b="b" t="t" l="l"/>
            <a:pathLst>
              <a:path h="7315200" w="4480607">
                <a:moveTo>
                  <a:pt x="0" y="0"/>
                </a:moveTo>
                <a:lnTo>
                  <a:pt x="4480607" y="0"/>
                </a:lnTo>
                <a:lnTo>
                  <a:pt x="4480607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 l="-12017" t="0" r="-21140" b="-8746"/>
            </a:stretch>
          </a:blipFill>
        </p:spPr>
      </p:sp>
      <p:pic>
        <p:nvPicPr>
          <p:cNvPr name="Picture 20" id="20"/>
          <p:cNvPicPr>
            <a:picLocks noChangeAspect="true"/>
          </p:cNvPicPr>
          <p:nvPr/>
        </p:nvPicPr>
        <p:blipFill>
          <a:blip r:embed="rId19"/>
          <a:stretch>
            <a:fillRect/>
          </a:stretch>
        </p:blipFill>
        <p:spPr>
          <a:xfrm rot="0">
            <a:off x="7891105" y="5507804"/>
            <a:ext cx="1729105" cy="1729105"/>
          </a:xfrm>
          <a:prstGeom prst="rect">
            <a:avLst/>
          </a:prstGeom>
        </p:spPr>
      </p:pic>
      <p:sp>
        <p:nvSpPr>
          <p:cNvPr name="TextBox 21" id="21"/>
          <p:cNvSpPr txBox="true"/>
          <p:nvPr/>
        </p:nvSpPr>
        <p:spPr>
          <a:xfrm rot="0">
            <a:off x="416531" y="371706"/>
            <a:ext cx="4014228" cy="39391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77"/>
              </a:lnSpc>
            </a:pPr>
            <a:r>
              <a:rPr lang="en-US" sz="3313" spc="-149" b="true">
                <a:solidFill>
                  <a:srgbClr val="FFFFFF"/>
                </a:solidFill>
                <a:latin typeface="Garet Ultra-Bold"/>
                <a:ea typeface="Garet Ultra-Bold"/>
                <a:cs typeface="Garet Ultra-Bold"/>
                <a:sym typeface="Garet Ultra-Bold"/>
              </a:rPr>
              <a:t>Meet Chloe from Hope Vale. Through your support, ministries in the north are sharing hope, service, and Christ’s love. 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2598206" y="4967598"/>
            <a:ext cx="2354794" cy="20490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275"/>
              </a:lnSpc>
            </a:pPr>
            <a:r>
              <a:rPr lang="en-US" b="true" sz="2799" spc="-125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Tog</a:t>
            </a:r>
            <a:r>
              <a:rPr lang="en-US" b="true" sz="2799" spc="-125" u="none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ether, we can reach $60k by Synod 2026. Donate here:</a:t>
            </a:r>
          </a:p>
        </p:txBody>
      </p:sp>
      <p:sp>
        <p:nvSpPr>
          <p:cNvPr name="Freeform 23" id="23"/>
          <p:cNvSpPr/>
          <p:nvPr/>
        </p:nvSpPr>
        <p:spPr>
          <a:xfrm flipH="false" flipV="false" rot="0">
            <a:off x="4591050" y="6739591"/>
            <a:ext cx="2704630" cy="305600"/>
          </a:xfrm>
          <a:custGeom>
            <a:avLst/>
            <a:gdLst/>
            <a:ahLst/>
            <a:cxnLst/>
            <a:rect r="r" b="b" t="t" l="l"/>
            <a:pathLst>
              <a:path h="305600" w="2704630">
                <a:moveTo>
                  <a:pt x="0" y="0"/>
                </a:moveTo>
                <a:lnTo>
                  <a:pt x="2704630" y="0"/>
                </a:lnTo>
                <a:lnTo>
                  <a:pt x="2704630" y="305600"/>
                </a:lnTo>
                <a:lnTo>
                  <a:pt x="0" y="305600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 l="0" t="-23567" r="0" b="-23567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1574B1">
                <a:alpha val="100000"/>
              </a:srgbClr>
            </a:gs>
            <a:gs pos="50000">
              <a:srgbClr val="4D165E">
                <a:alpha val="100000"/>
              </a:srgbClr>
            </a:gs>
            <a:gs pos="100000">
              <a:srgbClr val="A830CD">
                <a:alpha val="100000"/>
              </a:srgbClr>
            </a:gs>
          </a:gsLst>
          <a:path path="circle">
            <a:fillToRect l="0" r="100000" t="0" b="100000"/>
          </a:path>
          <a:tileRect r="0" l="-100000" b="0" t="-1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357498" y="1659685"/>
            <a:ext cx="9038603" cy="4063382"/>
            <a:chOff x="0" y="0"/>
            <a:chExt cx="12051471" cy="5417843"/>
          </a:xfrm>
        </p:grpSpPr>
        <p:pic>
          <p:nvPicPr>
            <p:cNvPr name="Picture 3" id="3"/>
            <p:cNvPicPr>
              <a:picLocks noChangeAspect="true"/>
            </p:cNvPicPr>
            <p:nvPr/>
          </p:nvPicPr>
          <p:blipFill>
            <a:blip r:embed="rId2"/>
            <a:srcRect l="0" t="12059" r="0" b="20506"/>
            <a:stretch>
              <a:fillRect/>
            </a:stretch>
          </p:blipFill>
          <p:spPr>
            <a:xfrm flipH="false" flipV="false">
              <a:off x="0" y="0"/>
              <a:ext cx="12051471" cy="5417843"/>
            </a:xfrm>
            <a:prstGeom prst="rect">
              <a:avLst/>
            </a:prstGeom>
          </p:spPr>
        </p:pic>
      </p:grpSp>
      <p:sp>
        <p:nvSpPr>
          <p:cNvPr name="Freeform 4" id="4"/>
          <p:cNvSpPr/>
          <p:nvPr/>
        </p:nvSpPr>
        <p:spPr>
          <a:xfrm flipH="false" flipV="false" rot="0">
            <a:off x="702945" y="6411794"/>
            <a:ext cx="1504590" cy="799313"/>
          </a:xfrm>
          <a:custGeom>
            <a:avLst/>
            <a:gdLst/>
            <a:ahLst/>
            <a:cxnLst/>
            <a:rect r="r" b="b" t="t" l="l"/>
            <a:pathLst>
              <a:path h="799313" w="1504590">
                <a:moveTo>
                  <a:pt x="0" y="0"/>
                </a:moveTo>
                <a:lnTo>
                  <a:pt x="1504590" y="0"/>
                </a:lnTo>
                <a:lnTo>
                  <a:pt x="1504590" y="799313"/>
                </a:lnTo>
                <a:lnTo>
                  <a:pt x="0" y="79931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pic>
        <p:nvPicPr>
          <p:cNvPr name="Picture 5" id="5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7850270" y="5627175"/>
            <a:ext cx="1686362" cy="1686362"/>
          </a:xfrm>
          <a:prstGeom prst="rect">
            <a:avLst/>
          </a:prstGeom>
        </p:spPr>
      </p:pic>
      <p:sp>
        <p:nvSpPr>
          <p:cNvPr name="TextBox 6" id="6"/>
          <p:cNvSpPr txBox="true"/>
          <p:nvPr/>
        </p:nvSpPr>
        <p:spPr>
          <a:xfrm rot="0">
            <a:off x="347973" y="567831"/>
            <a:ext cx="9048128" cy="7369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682"/>
              </a:lnSpc>
            </a:pPr>
            <a:r>
              <a:rPr lang="en-US" sz="5570" spc="-250" b="true">
                <a:solidFill>
                  <a:srgbClr val="FFFFFF"/>
                </a:solidFill>
                <a:latin typeface="Garet Ultra-Bold"/>
                <a:ea typeface="Garet Ultra-Bold"/>
                <a:cs typeface="Garet Ultra-Bold"/>
                <a:sym typeface="Garet Ultra-Bold"/>
              </a:rPr>
              <a:t>We’re on the way to $60k! 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2873853" y="5824855"/>
            <a:ext cx="4976965" cy="14236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799"/>
              </a:lnSpc>
            </a:pPr>
            <a:r>
              <a:rPr lang="en-US" b="true" sz="2799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H</a:t>
            </a:r>
            <a:r>
              <a:rPr lang="en-US" b="true" sz="2799" u="none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elp us cross the finish line before Synod in June 2026. Every $60 gift gets us closer. Give now: 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105086" y="4721603"/>
            <a:ext cx="2730667" cy="2612647"/>
            <a:chOff x="0" y="0"/>
            <a:chExt cx="3640889" cy="3483529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340538" y="116990"/>
              <a:ext cx="2931149" cy="2253321"/>
            </a:xfrm>
            <a:custGeom>
              <a:avLst/>
              <a:gdLst/>
              <a:ahLst/>
              <a:cxnLst/>
              <a:rect r="r" b="b" t="t" l="l"/>
              <a:pathLst>
                <a:path h="2253321" w="2931149">
                  <a:moveTo>
                    <a:pt x="0" y="0"/>
                  </a:moveTo>
                  <a:lnTo>
                    <a:pt x="2931149" y="0"/>
                  </a:lnTo>
                  <a:lnTo>
                    <a:pt x="2931149" y="2253321"/>
                  </a:lnTo>
                  <a:lnTo>
                    <a:pt x="0" y="22533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290360" y="0"/>
              <a:ext cx="3060168" cy="2867364"/>
            </a:xfrm>
            <a:custGeom>
              <a:avLst/>
              <a:gdLst/>
              <a:ahLst/>
              <a:cxnLst/>
              <a:rect r="r" b="b" t="t" l="l"/>
              <a:pathLst>
                <a:path h="2867364" w="3060168">
                  <a:moveTo>
                    <a:pt x="0" y="0"/>
                  </a:moveTo>
                  <a:lnTo>
                    <a:pt x="3060169" y="0"/>
                  </a:lnTo>
                  <a:lnTo>
                    <a:pt x="3060169" y="2867364"/>
                  </a:lnTo>
                  <a:lnTo>
                    <a:pt x="0" y="28673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-46448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1101429" y="499239"/>
              <a:ext cx="1401106" cy="1839943"/>
            </a:xfrm>
            <a:custGeom>
              <a:avLst/>
              <a:gdLst/>
              <a:ahLst/>
              <a:cxnLst/>
              <a:rect r="r" b="b" t="t" l="l"/>
              <a:pathLst>
                <a:path h="1839943" w="1401106">
                  <a:moveTo>
                    <a:pt x="0" y="0"/>
                  </a:moveTo>
                  <a:lnTo>
                    <a:pt x="1401106" y="0"/>
                  </a:lnTo>
                  <a:lnTo>
                    <a:pt x="1401106" y="1839943"/>
                  </a:lnTo>
                  <a:lnTo>
                    <a:pt x="0" y="18399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0" t="-6934" r="0" b="-6934"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name="Freeform 12" id="12"/>
            <p:cNvSpPr/>
            <p:nvPr/>
          </p:nvSpPr>
          <p:spPr>
            <a:xfrm flipH="true" flipV="false" rot="300605">
              <a:off x="1060314" y="1630352"/>
              <a:ext cx="1289388" cy="1227046"/>
            </a:xfrm>
            <a:custGeom>
              <a:avLst/>
              <a:gdLst/>
              <a:ahLst/>
              <a:cxnLst/>
              <a:rect r="r" b="b" t="t" l="l"/>
              <a:pathLst>
                <a:path h="1227046" w="1289388">
                  <a:moveTo>
                    <a:pt x="1289387" y="0"/>
                  </a:moveTo>
                  <a:lnTo>
                    <a:pt x="0" y="0"/>
                  </a:lnTo>
                  <a:lnTo>
                    <a:pt x="0" y="1227045"/>
                  </a:lnTo>
                  <a:lnTo>
                    <a:pt x="1289387" y="1227045"/>
                  </a:lnTo>
                  <a:lnTo>
                    <a:pt x="1289387" y="0"/>
                  </a:lnTo>
                  <a:close/>
                </a:path>
              </a:pathLst>
            </a:custGeom>
            <a:blipFill>
              <a:blip r:embed="rId11"/>
              <a:stretch>
                <a:fillRect l="-114208" t="-12247" r="0" b="-112844"/>
              </a:stretch>
            </a:blip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0" y="2339182"/>
              <a:ext cx="3640889" cy="1144347"/>
            </a:xfrm>
            <a:custGeom>
              <a:avLst/>
              <a:gdLst/>
              <a:ahLst/>
              <a:cxnLst/>
              <a:rect r="r" b="b" t="t" l="l"/>
              <a:pathLst>
                <a:path h="1144347" w="3640889">
                  <a:moveTo>
                    <a:pt x="0" y="0"/>
                  </a:moveTo>
                  <a:lnTo>
                    <a:pt x="3640889" y="0"/>
                  </a:lnTo>
                  <a:lnTo>
                    <a:pt x="3640889" y="1144347"/>
                  </a:lnTo>
                  <a:lnTo>
                    <a:pt x="0" y="11443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 l="0" t="-213773" r="0" b="-4389"/>
              </a:stretch>
            </a:blipFill>
          </p:spPr>
        </p:sp>
        <p:sp>
          <p:nvSpPr>
            <p:cNvPr name="Freeform 14" id="14"/>
            <p:cNvSpPr/>
            <p:nvPr/>
          </p:nvSpPr>
          <p:spPr>
            <a:xfrm flipH="true" flipV="false" rot="0">
              <a:off x="69815" y="659560"/>
              <a:ext cx="1289388" cy="2028027"/>
            </a:xfrm>
            <a:custGeom>
              <a:avLst/>
              <a:gdLst/>
              <a:ahLst/>
              <a:cxnLst/>
              <a:rect r="r" b="b" t="t" l="l"/>
              <a:pathLst>
                <a:path h="2028027" w="1289388">
                  <a:moveTo>
                    <a:pt x="1289387" y="0"/>
                  </a:moveTo>
                  <a:lnTo>
                    <a:pt x="0" y="0"/>
                  </a:lnTo>
                  <a:lnTo>
                    <a:pt x="0" y="2028027"/>
                  </a:lnTo>
                  <a:lnTo>
                    <a:pt x="1289387" y="2028027"/>
                  </a:lnTo>
                  <a:lnTo>
                    <a:pt x="1289387" y="0"/>
                  </a:lnTo>
                  <a:close/>
                </a:path>
              </a:pathLst>
            </a:custGeom>
            <a:blipFill>
              <a:blip r:embed="rId13"/>
              <a:stretch>
                <a:fillRect l="-114208" t="-7410" r="0" b="-28780"/>
              </a:stretch>
            </a:blipFill>
          </p:spPr>
        </p:sp>
        <p:sp>
          <p:nvSpPr>
            <p:cNvPr name="TextBox 15" id="15"/>
            <p:cNvSpPr txBox="true"/>
            <p:nvPr/>
          </p:nvSpPr>
          <p:spPr>
            <a:xfrm rot="0">
              <a:off x="189783" y="2296967"/>
              <a:ext cx="3261323" cy="40692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282"/>
                </a:lnSpc>
              </a:pPr>
              <a:r>
                <a:rPr lang="en-US" b="true" sz="1691" spc="202">
                  <a:solidFill>
                    <a:srgbClr val="FFFFFF"/>
                  </a:solidFill>
                  <a:latin typeface="Cooper Hewitt Bold"/>
                  <a:ea typeface="Cooper Hewitt Bold"/>
                  <a:cs typeface="Cooper Hewitt Bold"/>
                  <a:sym typeface="Cooper Hewitt Bold"/>
                </a:rPr>
                <a:t>UNITED</a:t>
              </a:r>
            </a:p>
          </p:txBody>
        </p:sp>
        <p:sp>
          <p:nvSpPr>
            <p:cNvPr name="Freeform 16" id="16"/>
            <p:cNvSpPr/>
            <p:nvPr/>
          </p:nvSpPr>
          <p:spPr>
            <a:xfrm flipH="false" flipV="false" rot="300605">
              <a:off x="2292232" y="651468"/>
              <a:ext cx="1289388" cy="1227046"/>
            </a:xfrm>
            <a:custGeom>
              <a:avLst/>
              <a:gdLst/>
              <a:ahLst/>
              <a:cxnLst/>
              <a:rect r="r" b="b" t="t" l="l"/>
              <a:pathLst>
                <a:path h="1227046" w="1289388">
                  <a:moveTo>
                    <a:pt x="0" y="0"/>
                  </a:moveTo>
                  <a:lnTo>
                    <a:pt x="1289387" y="0"/>
                  </a:lnTo>
                  <a:lnTo>
                    <a:pt x="1289387" y="1227046"/>
                  </a:lnTo>
                  <a:lnTo>
                    <a:pt x="0" y="12270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l="-114208" t="-12247" r="0" b="-112844"/>
              </a:stretch>
            </a:blipFill>
          </p:spPr>
        </p:sp>
        <p:sp>
          <p:nvSpPr>
            <p:cNvPr name="Freeform 17" id="17"/>
            <p:cNvSpPr/>
            <p:nvPr/>
          </p:nvSpPr>
          <p:spPr>
            <a:xfrm flipH="true" flipV="false" rot="0">
              <a:off x="2144701" y="898984"/>
              <a:ext cx="1146452" cy="1850653"/>
            </a:xfrm>
            <a:custGeom>
              <a:avLst/>
              <a:gdLst/>
              <a:ahLst/>
              <a:cxnLst/>
              <a:rect r="r" b="b" t="t" l="l"/>
              <a:pathLst>
                <a:path h="1850653" w="1146452">
                  <a:moveTo>
                    <a:pt x="1146453" y="0"/>
                  </a:moveTo>
                  <a:lnTo>
                    <a:pt x="0" y="0"/>
                  </a:lnTo>
                  <a:lnTo>
                    <a:pt x="0" y="1850653"/>
                  </a:lnTo>
                  <a:lnTo>
                    <a:pt x="1146453" y="1850653"/>
                  </a:lnTo>
                  <a:lnTo>
                    <a:pt x="1146453" y="0"/>
                  </a:lnTo>
                  <a:close/>
                </a:path>
              </a:pathLst>
            </a:custGeom>
            <a:blipFill>
              <a:blip r:embed="rId14"/>
              <a:stretch>
                <a:fillRect l="-12824" t="-10535" r="-128842" b="-39173"/>
              </a:stretch>
            </a:blipFill>
          </p:spPr>
        </p:sp>
        <p:sp>
          <p:nvSpPr>
            <p:cNvPr name="TextBox 18" id="18"/>
            <p:cNvSpPr txBox="true"/>
            <p:nvPr/>
          </p:nvSpPr>
          <p:spPr>
            <a:xfrm rot="0">
              <a:off x="206495" y="3026817"/>
              <a:ext cx="3261323" cy="20249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156"/>
                </a:lnSpc>
              </a:pPr>
              <a:r>
                <a:rPr lang="en-US" b="true" sz="856" spc="102">
                  <a:solidFill>
                    <a:srgbClr val="FFFFFF"/>
                  </a:solidFill>
                  <a:latin typeface="Cooper Hewitt Bold"/>
                  <a:ea typeface="Cooper Hewitt Bold"/>
                  <a:cs typeface="Cooper Hewitt Bold"/>
                  <a:sym typeface="Cooper Hewitt Bold"/>
                </a:rPr>
                <a:t>FNQ LUTHERAN MINISTRIES</a:t>
              </a:r>
            </a:p>
          </p:txBody>
        </p:sp>
        <p:sp>
          <p:nvSpPr>
            <p:cNvPr name="Freeform 19" id="19"/>
            <p:cNvSpPr/>
            <p:nvPr/>
          </p:nvSpPr>
          <p:spPr>
            <a:xfrm flipH="false" flipV="false" rot="781294">
              <a:off x="2507206" y="1828670"/>
              <a:ext cx="225897" cy="207603"/>
            </a:xfrm>
            <a:custGeom>
              <a:avLst/>
              <a:gdLst/>
              <a:ahLst/>
              <a:cxnLst/>
              <a:rect r="r" b="b" t="t" l="l"/>
              <a:pathLst>
                <a:path h="207603" w="225897">
                  <a:moveTo>
                    <a:pt x="0" y="0"/>
                  </a:moveTo>
                  <a:lnTo>
                    <a:pt x="225898" y="0"/>
                  </a:lnTo>
                  <a:lnTo>
                    <a:pt x="225898" y="207604"/>
                  </a:lnTo>
                  <a:lnTo>
                    <a:pt x="0" y="2076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/>
              <a:stretch>
                <a:fillRect l="-512059" t="-458633" r="-279690" b="-411698"/>
              </a:stretch>
            </a:blipFill>
          </p:spPr>
        </p:sp>
        <p:sp>
          <p:nvSpPr>
            <p:cNvPr name="Freeform 20" id="20"/>
            <p:cNvSpPr/>
            <p:nvPr/>
          </p:nvSpPr>
          <p:spPr>
            <a:xfrm flipH="false" flipV="false" rot="0">
              <a:off x="2547384" y="2285745"/>
              <a:ext cx="444509" cy="394942"/>
            </a:xfrm>
            <a:custGeom>
              <a:avLst/>
              <a:gdLst/>
              <a:ahLst/>
              <a:cxnLst/>
              <a:rect r="r" b="b" t="t" l="l"/>
              <a:pathLst>
                <a:path h="394942" w="444509">
                  <a:moveTo>
                    <a:pt x="0" y="0"/>
                  </a:moveTo>
                  <a:lnTo>
                    <a:pt x="444509" y="0"/>
                  </a:lnTo>
                  <a:lnTo>
                    <a:pt x="444509" y="394942"/>
                  </a:lnTo>
                  <a:lnTo>
                    <a:pt x="0" y="3949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/>
              <a:stretch>
                <a:fillRect l="-127321" t="-76227" r="-128400" b="-224139"/>
              </a:stretch>
            </a:blipFill>
          </p:spPr>
        </p:sp>
        <p:sp>
          <p:nvSpPr>
            <p:cNvPr name="Freeform 21" id="21"/>
            <p:cNvSpPr/>
            <p:nvPr/>
          </p:nvSpPr>
          <p:spPr>
            <a:xfrm flipH="false" flipV="false" rot="-2453103">
              <a:off x="2225916" y="1686797"/>
              <a:ext cx="349803" cy="324429"/>
            </a:xfrm>
            <a:custGeom>
              <a:avLst/>
              <a:gdLst/>
              <a:ahLst/>
              <a:cxnLst/>
              <a:rect r="r" b="b" t="t" l="l"/>
              <a:pathLst>
                <a:path h="324429" w="349803">
                  <a:moveTo>
                    <a:pt x="0" y="0"/>
                  </a:moveTo>
                  <a:lnTo>
                    <a:pt x="349803" y="0"/>
                  </a:lnTo>
                  <a:lnTo>
                    <a:pt x="349803" y="324429"/>
                  </a:lnTo>
                  <a:lnTo>
                    <a:pt x="0" y="3244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/>
              <a:stretch>
                <a:fillRect l="-207747" t="-247136" r="-204638" b="-205324"/>
              </a:stretch>
            </a:blipFill>
          </p:spPr>
        </p:sp>
        <p:sp>
          <p:nvSpPr>
            <p:cNvPr name="Freeform 22" id="22"/>
            <p:cNvSpPr/>
            <p:nvPr/>
          </p:nvSpPr>
          <p:spPr>
            <a:xfrm flipH="false" flipV="false" rot="2369458">
              <a:off x="2353928" y="2118372"/>
              <a:ext cx="297214" cy="273144"/>
            </a:xfrm>
            <a:custGeom>
              <a:avLst/>
              <a:gdLst/>
              <a:ahLst/>
              <a:cxnLst/>
              <a:rect r="r" b="b" t="t" l="l"/>
              <a:pathLst>
                <a:path h="273144" w="297214">
                  <a:moveTo>
                    <a:pt x="0" y="0"/>
                  </a:moveTo>
                  <a:lnTo>
                    <a:pt x="297213" y="0"/>
                  </a:lnTo>
                  <a:lnTo>
                    <a:pt x="297213" y="273144"/>
                  </a:lnTo>
                  <a:lnTo>
                    <a:pt x="0" y="2731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/>
              <a:stretch>
                <a:fillRect l="-512059" t="-458633" r="-279690" b="-411698"/>
              </a:stretch>
            </a:blipFill>
          </p:spPr>
        </p:sp>
        <p:sp>
          <p:nvSpPr>
            <p:cNvPr name="Freeform 23" id="23"/>
            <p:cNvSpPr/>
            <p:nvPr/>
          </p:nvSpPr>
          <p:spPr>
            <a:xfrm flipH="false" flipV="false" rot="0">
              <a:off x="1575914" y="760074"/>
              <a:ext cx="452135" cy="516726"/>
            </a:xfrm>
            <a:custGeom>
              <a:avLst/>
              <a:gdLst/>
              <a:ahLst/>
              <a:cxnLst/>
              <a:rect r="r" b="b" t="t" l="l"/>
              <a:pathLst>
                <a:path h="516726" w="452135">
                  <a:moveTo>
                    <a:pt x="0" y="0"/>
                  </a:moveTo>
                  <a:lnTo>
                    <a:pt x="452135" y="0"/>
                  </a:lnTo>
                  <a:lnTo>
                    <a:pt x="452135" y="516726"/>
                  </a:lnTo>
                  <a:lnTo>
                    <a:pt x="0" y="5167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 l="0" t="0" r="0" b="0"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name="Freeform 24" id="24"/>
            <p:cNvSpPr/>
            <p:nvPr/>
          </p:nvSpPr>
          <p:spPr>
            <a:xfrm flipH="false" flipV="false" rot="0">
              <a:off x="1619212" y="961804"/>
              <a:ext cx="15866" cy="15866"/>
            </a:xfrm>
            <a:custGeom>
              <a:avLst/>
              <a:gdLst/>
              <a:ahLst/>
              <a:cxnLst/>
              <a:rect r="r" b="b" t="t" l="l"/>
              <a:pathLst>
                <a:path h="15866" w="15866">
                  <a:moveTo>
                    <a:pt x="0" y="0"/>
                  </a:moveTo>
                  <a:lnTo>
                    <a:pt x="15867" y="0"/>
                  </a:lnTo>
                  <a:lnTo>
                    <a:pt x="15867" y="15866"/>
                  </a:lnTo>
                  <a:lnTo>
                    <a:pt x="0" y="158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25" id="25"/>
          <p:cNvSpPr/>
          <p:nvPr/>
        </p:nvSpPr>
        <p:spPr>
          <a:xfrm flipH="false" flipV="false" rot="0">
            <a:off x="4591050" y="6961975"/>
            <a:ext cx="2704630" cy="305600"/>
          </a:xfrm>
          <a:custGeom>
            <a:avLst/>
            <a:gdLst/>
            <a:ahLst/>
            <a:cxnLst/>
            <a:rect r="r" b="b" t="t" l="l"/>
            <a:pathLst>
              <a:path h="305600" w="2704630">
                <a:moveTo>
                  <a:pt x="0" y="0"/>
                </a:moveTo>
                <a:lnTo>
                  <a:pt x="2704630" y="0"/>
                </a:lnTo>
                <a:lnTo>
                  <a:pt x="2704630" y="305600"/>
                </a:lnTo>
                <a:lnTo>
                  <a:pt x="0" y="305600"/>
                </a:lnTo>
                <a:lnTo>
                  <a:pt x="0" y="0"/>
                </a:lnTo>
                <a:close/>
              </a:path>
            </a:pathLst>
          </a:custGeom>
          <a:blipFill>
            <a:blip r:embed="rId22"/>
            <a:stretch>
              <a:fillRect l="0" t="-23567" r="0" b="-23567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DAG6m-EFFBI</dc:identifier>
  <dcterms:modified xsi:type="dcterms:W3CDTF">2011-08-01T06:04:30Z</dcterms:modified>
  <cp:revision>1</cp:revision>
  <dc:title>United in Hope PowerPoint (4:3)</dc:title>
</cp:coreProperties>
</file>